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3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61" r:id="rId6"/>
    <p:sldId id="282" r:id="rId7"/>
    <p:sldId id="262" r:id="rId8"/>
    <p:sldId id="263" r:id="rId9"/>
    <p:sldId id="277" r:id="rId10"/>
    <p:sldId id="278" r:id="rId11"/>
    <p:sldId id="264" r:id="rId12"/>
    <p:sldId id="267" r:id="rId13"/>
    <p:sldId id="283" r:id="rId14"/>
    <p:sldId id="266" r:id="rId15"/>
    <p:sldId id="268" r:id="rId16"/>
    <p:sldId id="284" r:id="rId17"/>
    <p:sldId id="286" r:id="rId18"/>
    <p:sldId id="281" r:id="rId19"/>
    <p:sldId id="271" r:id="rId20"/>
    <p:sldId id="270" r:id="rId21"/>
    <p:sldId id="272" r:id="rId22"/>
    <p:sldId id="287" r:id="rId23"/>
    <p:sldId id="28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1" autoAdjust="0"/>
  </p:normalViewPr>
  <p:slideViewPr>
    <p:cSldViewPr>
      <p:cViewPr>
        <p:scale>
          <a:sx n="60" d="100"/>
          <a:sy n="60" d="100"/>
        </p:scale>
        <p:origin x="-15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DB837-8346-43DB-8712-D18931CAF3DF}" type="datetimeFigureOut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FB761-7EA8-42BA-8345-F286C6AF42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726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r>
              <a:rPr lang="en-US" baseline="0" dirty="0" smtClean="0"/>
              <a:t> we really need this? Don</a:t>
            </a:r>
            <a:r>
              <a:rPr lang="fr-FR" baseline="0" dirty="0" smtClean="0"/>
              <a:t>’</a:t>
            </a:r>
            <a:r>
              <a:rPr lang="en-US" baseline="0" dirty="0" smtClean="0"/>
              <a:t>t want the materials to be a copy past of the other group.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8096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EFB761-7EA8-42BA-8345-F286C6AF42E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4B239B4-AE58-4804-A7A1-BCB27AA40FDA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2F705-39A7-4204-9FF9-01195157735F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A1D75A2-C206-44EA-B1A7-E3A08C48BD5F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7A4AA-BDAC-45BB-8AAA-8ABBBB9C7160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DBD0-443B-477F-B7D0-B398D0E0A394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E93173-206F-4B58-ACFA-83775B9E31AF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7ADBE4-B398-4196-BD60-AFBC19F3611E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C572-F95D-49AA-BC49-58CF5468AFB7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ABEF-1B7F-4A97-947B-DA7A968A00B6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09213-EBE1-4421-9ABC-95FA3193DF9A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5FC2FF-1388-4330-A118-DB0E7BD48C93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473FB6-BC57-4F96-BF21-222B3E8EDBFD}" type="datetime1">
              <a:rPr lang="en-US" smtClean="0"/>
              <a:pPr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85C1DA-85ED-40FD-BA1E-769688E0E67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rnoqJbivv6o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://www.youtube.com/watch?v=GKT0ommaWp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</a:blip>
          <a:srcRect l="24308" t="8198" r="20610" b="19418"/>
          <a:stretch/>
        </p:blipFill>
        <p:spPr>
          <a:xfrm>
            <a:off x="1951899" y="5943600"/>
            <a:ext cx="570583" cy="871051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65"/>
          <a:stretch/>
        </p:blipFill>
        <p:spPr bwMode="auto">
          <a:xfrm>
            <a:off x="0" y="152400"/>
            <a:ext cx="9144000" cy="577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4267200"/>
            <a:ext cx="7239000" cy="1676400"/>
          </a:xfrm>
        </p:spPr>
        <p:txBody>
          <a:bodyPr>
            <a:normAutofit fontScale="90000"/>
          </a:bodyPr>
          <a:lstStyle/>
          <a:p>
            <a:r>
              <a:rPr lang="en-US" sz="4200" dirty="0" smtClean="0"/>
              <a:t>The Stern Bathroom Dilemma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300" dirty="0" smtClean="0"/>
              <a:t>Cleaning Optimization MODEL </a:t>
            </a:r>
            <a:endParaRPr lang="en-US" sz="33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514600" y="6019800"/>
            <a:ext cx="6705600" cy="685800"/>
          </a:xfrm>
        </p:spPr>
        <p:txBody>
          <a:bodyPr>
            <a:noAutofit/>
          </a:bodyPr>
          <a:lstStyle/>
          <a:p>
            <a:r>
              <a:rPr lang="en-US" sz="2250" dirty="0" err="1" smtClean="0">
                <a:latin typeface="Calibri" panose="020F0502020204030204" pitchFamily="34" charset="0"/>
              </a:rPr>
              <a:t>Smita</a:t>
            </a:r>
            <a:r>
              <a:rPr lang="en-US" sz="2250" dirty="0" smtClean="0">
                <a:latin typeface="Calibri" panose="020F0502020204030204" pitchFamily="34" charset="0"/>
              </a:rPr>
              <a:t> </a:t>
            </a:r>
            <a:r>
              <a:rPr lang="en-US" sz="2250" dirty="0" err="1" smtClean="0">
                <a:latin typeface="+mj-lt"/>
              </a:rPr>
              <a:t>Claveria</a:t>
            </a:r>
            <a:r>
              <a:rPr lang="en-US" sz="2250" dirty="0">
                <a:latin typeface="Calibri" panose="020F0502020204030204" pitchFamily="34" charset="0"/>
              </a:rPr>
              <a:t> </a:t>
            </a:r>
            <a:r>
              <a:rPr lang="en-US" sz="2250" dirty="0" smtClean="0">
                <a:latin typeface="Calibri" panose="020F0502020204030204" pitchFamily="34" charset="0"/>
              </a:rPr>
              <a:t>∙ Maria </a:t>
            </a:r>
            <a:r>
              <a:rPr lang="en-US" sz="2250" dirty="0" err="1" smtClean="0">
                <a:latin typeface="Calibri" panose="020F0502020204030204" pitchFamily="34" charset="0"/>
              </a:rPr>
              <a:t>Fondeur</a:t>
            </a:r>
            <a:r>
              <a:rPr lang="en-US" sz="2250" dirty="0">
                <a:latin typeface="Calibri" panose="020F0502020204030204" pitchFamily="34" charset="0"/>
              </a:rPr>
              <a:t> ∙ Jillian Smith ∙ Lilian </a:t>
            </a:r>
            <a:r>
              <a:rPr lang="en-US" sz="2250" dirty="0" smtClean="0">
                <a:latin typeface="Calibri" panose="020F0502020204030204" pitchFamily="34" charset="0"/>
              </a:rPr>
              <a:t>Tan</a:t>
            </a:r>
            <a:endParaRPr lang="en-US" sz="225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190818"/>
            <a:ext cx="205740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50" dirty="0" smtClean="0">
                <a:solidFill>
                  <a:schemeClr val="bg1"/>
                </a:solidFill>
              </a:rPr>
              <a:t>April 28, 2014</a:t>
            </a:r>
            <a:endParaRPr lang="en-US" sz="225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Set-Up</a:t>
            </a:r>
            <a:endParaRPr lang="en-US" sz="44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000" dirty="0" smtClean="0"/>
              <a:t>Model 1</a:t>
            </a:r>
            <a:r>
              <a:rPr lang="en-US" sz="3000" baseline="30000" dirty="0" smtClean="0"/>
              <a:t>st</a:t>
            </a:r>
            <a:r>
              <a:rPr lang="en-US" sz="3000" dirty="0" smtClean="0"/>
              <a:t> cleaner’s path </a:t>
            </a:r>
            <a:r>
              <a:rPr lang="en-US" sz="3000" dirty="0"/>
              <a:t>by minimizing the penalty of switching between </a:t>
            </a:r>
            <a:r>
              <a:rPr lang="en-US" sz="3000" dirty="0" smtClean="0"/>
              <a:t>bathrooms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smtClean="0"/>
              <a:t>Model 2</a:t>
            </a:r>
            <a:r>
              <a:rPr lang="en-US" sz="3000" baseline="30000" dirty="0" smtClean="0"/>
              <a:t>nd</a:t>
            </a:r>
            <a:r>
              <a:rPr lang="en-US" sz="3000" dirty="0" smtClean="0"/>
              <a:t> cleaner’s path based on bathrooms still available from cleaning </a:t>
            </a: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38200" y="4267200"/>
            <a:ext cx="7498158" cy="1447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lIns="73152" tIns="101901" rIns="73152" bIns="100584" anchor="ctr"/>
          <a:lstStyle/>
          <a:p>
            <a:pPr marL="274320" lvl="0" indent="-274320" algn="ctr" fontAlgn="auto"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3000" b="1" u="sng" dirty="0" smtClean="0"/>
              <a:t>Limitation</a:t>
            </a:r>
            <a:r>
              <a:rPr lang="en-US" sz="3000" b="1" dirty="0" smtClean="0"/>
              <a:t>: </a:t>
            </a:r>
            <a:r>
              <a:rPr lang="en-US" sz="3000" dirty="0" smtClean="0"/>
              <a:t>We are unable to model both cleaners at the same time given the limited capacity of decision variables in solver. </a:t>
            </a:r>
            <a:r>
              <a:rPr lang="en-US" sz="3000" dirty="0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401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Model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153400" cy="46482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Solver Model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Objective: Create the optimal schedule for bathroom cleaning at NYU Stern in which bathrooms are not closed during break periods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Decision Variables: The workers’ cleaning path across bathrooms is organized in 20 minute time slots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Constraints: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Decision Variables must be binary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Bathrooms will not be cleaned between classes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Bathrooms will be cleaned once in the morning and once in the afternoon </a:t>
            </a:r>
            <a:endParaRPr lang="en-US" sz="2800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Model (Cont.)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8153400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Big Picture: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362200"/>
            <a:ext cx="8676207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Model - Cleaner 1 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655089"/>
            <a:ext cx="7924800" cy="482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02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600200"/>
            <a:ext cx="8102600" cy="4785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00"/>
                </a:solidFill>
              </a:rPr>
              <a:t>Penalties 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3962400"/>
            <a:ext cx="8153400" cy="2438400"/>
          </a:xfrm>
          <a:prstGeom prst="rect">
            <a:avLst/>
          </a:prstGeom>
          <a:noFill/>
          <a:ln w="28575" cmpd="sng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00"/>
                </a:solidFill>
              </a:rPr>
              <a:t>Solver Setup – Cleaner 1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1676400"/>
            <a:ext cx="3584569" cy="4800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Model – Cleaner 2 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600200"/>
            <a:ext cx="8001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29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00"/>
                </a:solidFill>
              </a:rPr>
              <a:t>Solver Setup – Cleaner 2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5899" y="1676400"/>
            <a:ext cx="3678501" cy="4876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949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00"/>
                </a:solidFill>
              </a:rPr>
              <a:t>Solution: Cleaning Path Map 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600" y="1676400"/>
            <a:ext cx="8890000" cy="47879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24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Recommendations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Recommendations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 | Benefits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864816"/>
            <a:ext cx="777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/>
              <a:t>Maximize student efficiency by implementing the solution (path and process) proposed by the model to avoid bathroom closures at breaks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/>
              <a:t>Maximize faculty efficiency by reducing the number of student complaints and disturbances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/>
              <a:t>Ensure workers understand procedures through proper training to avoid conflicts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/>
              <a:t>Eliminate unnecessary worker check-ins to improve focus on cleaning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/>
              <a:t>The cost of our new contract is $21,208 (vs. 29,693)</a:t>
            </a:r>
            <a:endParaRPr lang="en-US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nyourmeetings.com/wp-content/uploads/restroom-signs-e-men-women.jpg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63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66" t="18723" r="5405" b="18658"/>
          <a:stretch/>
        </p:blipFill>
        <p:spPr bwMode="auto">
          <a:xfrm>
            <a:off x="609600" y="1828800"/>
            <a:ext cx="5076497" cy="47244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3883152" cy="990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58522" y="1981200"/>
            <a:ext cx="3465576" cy="44958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Background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Objective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Assumptions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Solver Model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Findings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Benefits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Recommendations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500" dirty="0" smtClean="0"/>
              <a:t>Q&amp;A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Benefits to Students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3829050" cy="4495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Students don’t run into “Closed for Cleaning” bathroom signs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Bathrooms are open during peak usage hours for students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Clean bathrooms when students need them the most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Recommendations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 rot="10800000">
            <a:off x="4624528" y="3048001"/>
            <a:ext cx="3833672" cy="753278"/>
          </a:xfrm>
          <a:prstGeom prst="triangle">
            <a:avLst/>
          </a:prstGeom>
          <a:solidFill>
            <a:schemeClr val="bg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rtlCol="0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495800" y="5410200"/>
            <a:ext cx="4224064" cy="685799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3152" tIns="101901" rIns="73152" bIns="100584" anchor="ctr"/>
          <a:lstStyle/>
          <a:p>
            <a:pPr marL="274320" lvl="0" indent="-274320" algn="ctr" fontAlgn="auto"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3200" b="0" dirty="0" smtClean="0">
                <a:solidFill>
                  <a:schemeClr val="bg1"/>
                </a:solidFill>
              </a:rPr>
              <a:t>HAPPY STUDENTS!</a:t>
            </a:r>
          </a:p>
        </p:txBody>
      </p:sp>
      <p:pic>
        <p:nvPicPr>
          <p:cNvPr id="2050" name="Picture 2" descr="https://encrypted-tbn2.gstatic.com/images?q=tbn:ANd9GcRcdyjZg0cY1HCQvRXGTZjHKmepGdwPt1d52U_rkuFDyiYkhz5T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 bwMode="auto">
          <a:xfrm>
            <a:off x="4362450" y="1667676"/>
            <a:ext cx="4476750" cy="13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encrypted-tbn2.gstatic.com/images?q=tbn:ANd9GcRcdyjZg0cY1HCQvRXGTZjHKmepGdwPt1d52U_rkuFDyiYkhz5T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/>
          <a:stretch/>
        </p:blipFill>
        <p:spPr bwMode="auto">
          <a:xfrm>
            <a:off x="4343400" y="3886200"/>
            <a:ext cx="465641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Benefits to Administration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Administration does not have to deal with student complaints about bathrooms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Happy students in the classroom and in the hallways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Reduced cleaning costs to Stern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Efficient cleaning processes at Stern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Recommendations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3" name="Picture 2" descr="https://encrypted-tbn2.gstatic.com/images?q=tbn:ANd9GcSBq6AXlyVPnYtdNuKtmNGrajxGik8IZBYQIHluQ2ur2ppgFLNq1Q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8046" y="4114800"/>
            <a:ext cx="258935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justbathroomsigns.com/img/lg/K/Restroom-Keep-Clean-Sign-K-5348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196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justbathroomsigns.com/img/lg/K/Restroom-Keep-Clean-Sign-K-5348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196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Limitations of Model to Real World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52600"/>
            <a:ext cx="7845552" cy="4876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Solver is restricted by the number of decision variables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Cannot model as many time slots as we wanted or incorporate the transition times between bathrooms (penalties can be added, but not additional time slots)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Need to model Worker A, run Solver, and then create a new model for Worker B based of copying and pasting Worker A’s results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 of Model to Real World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Misalignment between contract and actual work performed by the cleaners</a:t>
            </a:r>
            <a:endParaRPr lang="en-US" sz="26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20140422_165206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 l="10778" r="19162" b="8982"/>
          <a:stretch>
            <a:fillRect/>
          </a:stretch>
        </p:blipFill>
        <p:spPr>
          <a:xfrm>
            <a:off x="228600" y="3048000"/>
            <a:ext cx="3962400" cy="2895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 descr="20140422_165242.jpg"/>
          <p:cNvPicPr>
            <a:picLocks noChangeAspect="1"/>
          </p:cNvPicPr>
          <p:nvPr/>
        </p:nvPicPr>
        <p:blipFill>
          <a:blip r:embed="rId3" cstate="print">
            <a:lum bright="10000" contrast="30000"/>
          </a:blip>
          <a:srcRect l="6250" r="9289"/>
          <a:stretch>
            <a:fillRect/>
          </a:stretch>
        </p:blipFill>
        <p:spPr>
          <a:xfrm>
            <a:off x="4572000" y="3048156"/>
            <a:ext cx="4347617" cy="28954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>
          <a:xfrm>
            <a:off x="1447800" y="4800600"/>
            <a:ext cx="685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91200" y="4343400"/>
            <a:ext cx="685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52600" y="6096000"/>
            <a:ext cx="5943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4 minutes between each bathroom??</a:t>
            </a:r>
            <a:endParaRPr lang="en-US" sz="2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Questions?</a:t>
            </a:r>
            <a:endParaRPr lang="en-US" sz="4400" dirty="0"/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Recommendations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8" name="Content Placeholder 7" descr="photo-1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322" b="29322"/>
          <a:stretch>
            <a:fillRect/>
          </a:stretch>
        </p:blipFill>
        <p:spPr>
          <a:xfrm>
            <a:off x="533400" y="1828800"/>
            <a:ext cx="8153400" cy="4495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42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Bathroom Dilemma</a:t>
            </a:r>
            <a:endParaRPr lang="en-US" sz="44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1000" y="3886200"/>
            <a:ext cx="4003150" cy="238901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52400" y="63347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hlinkClick r:id="rId4"/>
              </a:rPr>
              <a:t>http://www.youtube.com/watch?v=GKT0ommaWp8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00600" y="3886200"/>
            <a:ext cx="3886200" cy="2362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495800" y="63347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hlinkClick r:id="rId6"/>
              </a:rPr>
              <a:t>http://www.youtube.com/watch?v=rnoqJbivv6o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Stern students are always running to “Closed for Cleaning” bathroom signs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Current bathroom cleaning schedule does not take into account “peak periods” – class and lunch breaks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Students have expressed continued frustration over this 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1" name="Picture 2" descr="http://jasonbrown.theworldrace.org/blogphotos/theworldrace/jasonbrown/holding-pe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00271"/>
            <a:ext cx="1222375" cy="120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038600"/>
            <a:ext cx="2743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“I had to go to THREE floors to find a bathroom!”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60975" y="4038600"/>
            <a:ext cx="31972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“I begged to let me use the bathroom before my quiz.”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Cleaning Procedures</a:t>
            </a:r>
            <a:endParaRPr lang="en-US" sz="4400" dirty="0"/>
          </a:p>
        </p:txBody>
      </p:sp>
      <p:pic>
        <p:nvPicPr>
          <p:cNvPr id="5" name="Content Placeholder 3" descr="Screen Shot 2013-12-10 at 9.08.20 AM.png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84" b="13684"/>
          <a:stretch>
            <a:fillRect/>
          </a:stretch>
        </p:blipFill>
        <p:spPr>
          <a:xfrm>
            <a:off x="609600" y="1828800"/>
            <a:ext cx="8153400" cy="4495800"/>
          </a:xfrm>
          <a:ln w="28575">
            <a:solidFill>
              <a:schemeClr val="tx1"/>
            </a:solidFill>
          </a:ln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Current Contract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495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Stern uses Collins Building Services (CBS) for cleaning services due to NYU wide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CBS cleans 28 bathrooms in KMC, Shimkin, and </a:t>
            </a:r>
            <a:r>
              <a:rPr lang="en-US" sz="2600" dirty="0" err="1" smtClean="0"/>
              <a:t>Tisch</a:t>
            </a:r>
            <a:endParaRPr lang="en-US" sz="2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A total of 4 employees service these bathrooms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Cleaning Schedule: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Morning Shift (10:30-1:30)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Afternoon Shift (2:30-6:30)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Contract expires on </a:t>
            </a:r>
            <a:r>
              <a:rPr lang="en-US" sz="2600" b="1" u="sng" dirty="0" smtClean="0"/>
              <a:t>May 23, 2014</a:t>
            </a:r>
          </a:p>
          <a:p>
            <a:endParaRPr lang="en-US" sz="26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33400" y="5486400"/>
            <a:ext cx="8153400" cy="9906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8100" algn="ctr">
            <a:solidFill>
              <a:schemeClr val="accent1"/>
            </a:solidFill>
            <a:miter lim="800000"/>
            <a:headEnd/>
            <a:tailEnd/>
          </a:ln>
        </p:spPr>
        <p:txBody>
          <a:bodyPr lIns="73152" tIns="101901" rIns="73152" bIns="100584" anchor="ctr"/>
          <a:lstStyle/>
          <a:p>
            <a:pPr marL="274320" lvl="0" indent="-274320" algn="ctr" fontAlgn="auto"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3200" b="1" u="sng" dirty="0" smtClean="0"/>
              <a:t>Opportunity: </a:t>
            </a:r>
            <a:r>
              <a:rPr lang="en-US" sz="3200" dirty="0" smtClean="0"/>
              <a:t>Optimize bathroom cleaning schedule and suggest updates to contract</a:t>
            </a:r>
            <a:r>
              <a:rPr lang="en-US" sz="3200" b="1" u="sng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Bathrooms</a:t>
            </a:r>
            <a:endParaRPr lang="en-US" sz="44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905000"/>
            <a:ext cx="8675511" cy="4038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84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Project Objective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153400" cy="3810000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/>
              <a:t>We want to optimize bathroom cleaning at Stern by: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Minimizing the disruption to student bathroom usage during breaks on the key Stern floors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Maximizing the availability of bathrooms across key Stern floors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Creating an efficient bathroom cleaning “path” for workers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 smtClean="0"/>
              <a:t>Minimizing the overall bathroom cleaning costs for Stern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Assumptions</a:t>
            </a:r>
            <a:endParaRPr lang="en-US" sz="4400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458200" cy="48006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Total of 28 bathrooms in Stern KMC, Shimkin, and </a:t>
            </a:r>
            <a:r>
              <a:rPr lang="en-US" sz="2400" dirty="0" err="1" smtClean="0"/>
              <a:t>Tisch</a:t>
            </a:r>
            <a:r>
              <a:rPr lang="en-US" sz="2400" dirty="0" smtClean="0"/>
              <a:t> buildings: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100" dirty="0" smtClean="0"/>
              <a:t>10 bathrooms in KMC are between Floors 2-6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100" dirty="0" smtClean="0"/>
              <a:t>10 bathrooms in Shimkin between Floors 1-5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100" dirty="0" smtClean="0"/>
              <a:t>8 bathrooms in Tisch are between Floors 2-3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14 male/female bathrooms will be cleaned by 2 male/female workers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Each worker will clean 7 bathrooms each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B</a:t>
            </a:r>
            <a:r>
              <a:rPr lang="en-US" sz="2400" dirty="0" smtClean="0"/>
              <a:t>athrooms will be closed during the cleaning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Bathroom cleaning schedule will be changed to match the Stern class schedule: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100" dirty="0" smtClean="0"/>
              <a:t>Morning Shift (9:00-12:00)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100" dirty="0" smtClean="0"/>
              <a:t>Afternoon Shift (1:30-4:00)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dirty="0" smtClean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</a:blip>
          <a:srcRect l="24308" t="8198" r="31632" b="19418"/>
          <a:stretch/>
        </p:blipFill>
        <p:spPr>
          <a:xfrm>
            <a:off x="5943600" y="1600200"/>
            <a:ext cx="3200401" cy="5257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Assumptions (Cont.)</a:t>
            </a:r>
            <a:endParaRPr lang="en-US" sz="4400" dirty="0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0" y="6519446"/>
            <a:ext cx="906145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Background</a:t>
            </a:r>
            <a:r>
              <a:rPr lang="en-US" sz="1600" b="1" dirty="0" smtClean="0">
                <a:solidFill>
                  <a:schemeClr val="tx2"/>
                </a:solidFill>
                <a:latin typeface="+mn-lt"/>
                <a:ea typeface="+mn-ea"/>
                <a:cs typeface="Arial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Objective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Assumptions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Model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ea typeface="+mn-ea"/>
                <a:cs typeface="Arial" charset="0"/>
              </a:rPr>
              <a:t> |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Arial" charset="0"/>
              </a:rPr>
              <a:t>Findings | Recommendations | Benefits</a:t>
            </a:r>
            <a:endParaRPr lang="en-US" sz="1600" dirty="0">
              <a:solidFill>
                <a:schemeClr val="bg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4025" y="1828800"/>
            <a:ext cx="8153400" cy="4267200"/>
          </a:xfrm>
        </p:spPr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Male </a:t>
            </a:r>
            <a:r>
              <a:rPr lang="en-US" sz="3200" dirty="0"/>
              <a:t>and Female bathrooms are mirror images of each other, so the model only needs to cover </a:t>
            </a:r>
            <a:r>
              <a:rPr lang="en-US" sz="3200" dirty="0" smtClean="0"/>
              <a:t>one </a:t>
            </a:r>
            <a:r>
              <a:rPr lang="en-US" sz="3200" dirty="0"/>
              <a:t>set of workers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Each bathroom needs to be cleaned once in the morning and once in the afternoon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Morning </a:t>
            </a:r>
            <a:r>
              <a:rPr lang="en-US" dirty="0"/>
              <a:t>and afternoon cleaning schedules are identical, so we </a:t>
            </a:r>
            <a:r>
              <a:rPr lang="en-US" dirty="0" smtClean="0"/>
              <a:t>modeled </a:t>
            </a:r>
            <a:r>
              <a:rPr lang="en-US" dirty="0"/>
              <a:t>the morning </a:t>
            </a:r>
            <a:r>
              <a:rPr lang="en-US" dirty="0" smtClean="0"/>
              <a:t>schedule first </a:t>
            </a:r>
            <a:r>
              <a:rPr lang="en-US" dirty="0"/>
              <a:t>and </a:t>
            </a:r>
            <a:r>
              <a:rPr lang="en-US" dirty="0" smtClean="0"/>
              <a:t>duplicated it for </a:t>
            </a:r>
            <a:r>
              <a:rPr lang="en-US" dirty="0"/>
              <a:t>the afternoon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20 minutes </a:t>
            </a:r>
            <a:r>
              <a:rPr lang="en-US" sz="3200" dirty="0" smtClean="0"/>
              <a:t>are needed to </a:t>
            </a:r>
            <a:r>
              <a:rPr lang="en-US" sz="3200" dirty="0"/>
              <a:t>clean each bathroom 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5C85C1DA-85ED-40FD-BA1E-769688E0E67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53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1679</TotalTime>
  <Words>1095</Words>
  <Application>Microsoft Office PowerPoint</Application>
  <PresentationFormat>On-screen Show (4:3)</PresentationFormat>
  <Paragraphs>166</Paragraphs>
  <Slides>24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The Stern Bathroom Dilemma Cleaning Optimization MODEL </vt:lpstr>
      <vt:lpstr>Agenda</vt:lpstr>
      <vt:lpstr>Bathroom Dilemma</vt:lpstr>
      <vt:lpstr>Cleaning Procedures</vt:lpstr>
      <vt:lpstr>Current Contract</vt:lpstr>
      <vt:lpstr>Bathrooms</vt:lpstr>
      <vt:lpstr>Project Objective</vt:lpstr>
      <vt:lpstr>Assumptions</vt:lpstr>
      <vt:lpstr>Assumptions (Cont.)</vt:lpstr>
      <vt:lpstr>Set-Up</vt:lpstr>
      <vt:lpstr>The Model</vt:lpstr>
      <vt:lpstr>The Model (Cont.)</vt:lpstr>
      <vt:lpstr>Model - Cleaner 1 </vt:lpstr>
      <vt:lpstr>Penalties </vt:lpstr>
      <vt:lpstr>Solver Setup – Cleaner 1</vt:lpstr>
      <vt:lpstr>Model – Cleaner 2 </vt:lpstr>
      <vt:lpstr>Solver Setup – Cleaner 2</vt:lpstr>
      <vt:lpstr>Solution: Cleaning Path Map </vt:lpstr>
      <vt:lpstr>Recommendations</vt:lpstr>
      <vt:lpstr>Benefits to Students</vt:lpstr>
      <vt:lpstr>Benefits to Administration</vt:lpstr>
      <vt:lpstr>Limitations of Model to Real World</vt:lpstr>
      <vt:lpstr>Limitations of Model to Real World 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</dc:creator>
  <cp:lastModifiedBy>Smita</cp:lastModifiedBy>
  <cp:revision>252</cp:revision>
  <dcterms:created xsi:type="dcterms:W3CDTF">2012-12-08T18:12:58Z</dcterms:created>
  <dcterms:modified xsi:type="dcterms:W3CDTF">2014-04-30T14:09:20Z</dcterms:modified>
</cp:coreProperties>
</file>